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9144000" cy="6858000" type="screen4x3"/>
  <p:notesSz cx="7053263" cy="93091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4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1" autoAdjust="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INGRESOS TOTALES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gradFill flip="none" rotWithShape="1">
              <a:gsLst>
                <a:gs pos="0">
                  <a:srgbClr val="0070C0"/>
                </a:gs>
                <a:gs pos="100000">
                  <a:srgbClr val="FF8200"/>
                </a:gs>
              </a:gsLst>
              <a:lin ang="5400000" scaled="0"/>
              <a:tileRect/>
            </a:gradFill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-0.23464199469849051"/>
                  <c:y val="-0.1088985613265057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2FC-4EAB-AF64-B5A8AB1344DC}"/>
                </c:ext>
              </c:extLst>
            </c:dLbl>
            <c:dLbl>
              <c:idx val="1"/>
              <c:layout>
                <c:manualLayout>
                  <c:x val="0.24975816614339641"/>
                  <c:y val="7.752401853206523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2FC-4EAB-AF64-B5A8AB1344D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Hoja1!$B$3:$C$3</c:f>
              <c:strCache>
                <c:ptCount val="2"/>
                <c:pt idx="0">
                  <c:v>ENERO 2024</c:v>
                </c:pt>
                <c:pt idx="1">
                  <c:v>ENERO 2023</c:v>
                </c:pt>
              </c:strCache>
            </c:strRef>
          </c:cat>
          <c:val>
            <c:numRef>
              <c:f>Hoja1!$B$16:$C$16</c:f>
              <c:numCache>
                <c:formatCode>#,##0.00_);\-#,##0.00;"&lt;Default Format&gt;"</c:formatCode>
                <c:ptCount val="2"/>
                <c:pt idx="0">
                  <c:v>104242331.30000001</c:v>
                </c:pt>
                <c:pt idx="1">
                  <c:v>102008613.68000001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FC-4EAB-AF64-B5A8AB1344DC}"/>
            </c:ext>
          </c:extLst>
        </c:ser>
        <c:ser>
          <c:idx val="1"/>
          <c:order val="1"/>
          <c:tx>
            <c:strRef>
              <c:f>Hoja1!$B$3</c:f>
              <c:strCache>
                <c:ptCount val="1"/>
                <c:pt idx="0">
                  <c:v>ENERO 2024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Hoja1!$B$16</c:f>
              <c:numCache>
                <c:formatCode>#,##0.00_);\-#,##0.00;"&lt;Default Format&gt;"</c:formatCode>
                <c:ptCount val="1"/>
                <c:pt idx="0">
                  <c:v>104242331.30000001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FC-4EAB-AF64-B5A8AB1344DC}"/>
            </c:ext>
          </c:extLst>
        </c:ser>
        <c:ser>
          <c:idx val="2"/>
          <c:order val="2"/>
          <c:tx>
            <c:strRef>
              <c:f>Hoja1!$C$3</c:f>
              <c:strCache>
                <c:ptCount val="1"/>
                <c:pt idx="0">
                  <c:v>ENERO 2023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Hoja1!$C$16</c:f>
              <c:numCache>
                <c:formatCode>#,##0.00_);\-#,##0.00;"&lt;Default Format&gt;"</c:formatCode>
                <c:ptCount val="1"/>
                <c:pt idx="0">
                  <c:v>102008613.68000001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2FC-4EAB-AF64-B5A8AB1344D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gradFill>
        <a:gsLst>
          <a:gs pos="0">
            <a:schemeClr val="accent1">
              <a:tint val="66000"/>
              <a:satMod val="16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28/02/2024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28/02/2024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28/02/2024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28/02/2024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28/02/2024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28/02/2024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28/02/2024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28/02/2024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28/02/2024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28/02/2024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28/02/2024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24E922-9E84-45B6-9D8B-EBA73B255098}" type="datetimeFigureOut">
              <a:rPr lang="es-ES" smtClean="0"/>
              <a:pPr/>
              <a:t>28/02/2024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body" idx="1"/>
          </p:nvPr>
        </p:nvSpPr>
        <p:spPr>
          <a:xfrm>
            <a:off x="660214" y="1556792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INGRESOS TOTALES</a:t>
            </a:r>
            <a:endParaRPr lang="es-ES" sz="2800" b="1" dirty="0">
              <a:solidFill>
                <a:srgbClr val="D3440B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027677"/>
              </p:ext>
            </p:extLst>
          </p:nvPr>
        </p:nvGraphicFramePr>
        <p:xfrm>
          <a:off x="539552" y="3356992"/>
          <a:ext cx="8208912" cy="245286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096">
                <a:tc>
                  <a:txBody>
                    <a:bodyPr/>
                    <a:lstStyle/>
                    <a:p>
                      <a:pPr algn="ctr" fontAlgn="b"/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272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/>
                        <a:t>INGRESOS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ENERO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ENERO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IMPUESTOS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$52,479,688.32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$50,412,547.90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DERECHOS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$20,907,525.29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$21,551,162.25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PRODUCTOS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$257,115.12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$163,721.52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APROVECHAMIENTOS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$320,573.34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$294,930.01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PARTICIPACIONES</a:t>
                      </a:r>
                      <a:endParaRPr kumimoji="0" lang="es-ES" sz="18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$30,277,429.23</a:t>
                      </a:r>
                      <a:endParaRPr lang="es-MX" sz="1600" dirty="0">
                        <a:effectLst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$29,586,252.00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315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$104,242,331.30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$102,008,613.68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188640"/>
            <a:ext cx="1008112" cy="125115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107504" y="6309320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</a:t>
            </a:r>
            <a:r>
              <a:rPr lang="es-MX" dirty="0" smtClean="0">
                <a:latin typeface="Arial" panose="020B0604020202020204" pitchFamily="34" charset="0"/>
              </a:rPr>
              <a:t>    </a:t>
            </a:r>
            <a:r>
              <a:rPr lang="es-MX" dirty="0">
                <a:latin typeface="Arial" panose="020B0604020202020204" pitchFamily="34" charset="0"/>
              </a:rPr>
              <a:t>Cargo: Encargado de Contabilidad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Subtítulo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COMPARATIVO</a:t>
            </a:r>
            <a:endParaRPr lang="es-ES" sz="2800" b="1" dirty="0">
              <a:solidFill>
                <a:srgbClr val="D3440B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305636"/>
            <a:ext cx="1008112" cy="125115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graphicFrame>
        <p:nvGraphicFramePr>
          <p:cNvPr id="12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514715"/>
              </p:ext>
            </p:extLst>
          </p:nvPr>
        </p:nvGraphicFramePr>
        <p:xfrm>
          <a:off x="1657697" y="2568360"/>
          <a:ext cx="5866631" cy="410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Rectángulo 8"/>
          <p:cNvSpPr/>
          <p:nvPr/>
        </p:nvSpPr>
        <p:spPr>
          <a:xfrm>
            <a:off x="107504" y="6309320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</a:t>
            </a:r>
            <a:r>
              <a:rPr lang="es-MX" dirty="0" smtClean="0">
                <a:latin typeface="Arial" panose="020B0604020202020204" pitchFamily="34" charset="0"/>
              </a:rPr>
              <a:t>    </a:t>
            </a:r>
            <a:r>
              <a:rPr lang="es-MX" dirty="0">
                <a:latin typeface="Arial" panose="020B0604020202020204" pitchFamily="34" charset="0"/>
              </a:rPr>
              <a:t>Cargo: Encargado de Contabilidad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3090</TotalTime>
  <Words>77</Words>
  <Application>Microsoft Office PowerPoint</Application>
  <PresentationFormat>Presentación en pantalla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Franklin Gothic Book</vt:lpstr>
      <vt:lpstr>MS Sans Serif</vt:lpstr>
      <vt:lpstr>Perpetua</vt:lpstr>
      <vt:lpstr>Wingdings</vt:lpstr>
      <vt:lpstr>Wingdings 2</vt:lpstr>
      <vt:lpstr>Equidad</vt:lpstr>
      <vt:lpstr>Presentación de PowerPoint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DIRECCION DE INGRESOS</dc:title>
  <dc:creator>Admin</dc:creator>
  <cp:lastModifiedBy>Itzel</cp:lastModifiedBy>
  <cp:revision>184</cp:revision>
  <cp:lastPrinted>2014-06-11T16:34:47Z</cp:lastPrinted>
  <dcterms:created xsi:type="dcterms:W3CDTF">2014-03-15T02:33:31Z</dcterms:created>
  <dcterms:modified xsi:type="dcterms:W3CDTF">2024-02-28T16:41:26Z</dcterms:modified>
</cp:coreProperties>
</file>